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3" r:id="rId4"/>
    <p:sldId id="259" r:id="rId5"/>
    <p:sldId id="260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180F6-88FE-4E1D-A3B4-396241FAD7DF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0AE4C-86FE-426C-B0D2-1CD866EDE0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67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E0D54-60EC-4538-BF6C-DBC3288D643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02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909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157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599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908720"/>
            <a:ext cx="9144000" cy="5980339"/>
          </a:xfrm>
          <a:prstGeom prst="rect">
            <a:avLst/>
          </a:prstGeom>
          <a:solidFill>
            <a:srgbClr val="1D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leichschenkliges Dreieck 8"/>
          <p:cNvSpPr/>
          <p:nvPr userDrawn="1"/>
        </p:nvSpPr>
        <p:spPr>
          <a:xfrm>
            <a:off x="8100392" y="692696"/>
            <a:ext cx="504056" cy="268545"/>
          </a:xfrm>
          <a:prstGeom prst="triangle">
            <a:avLst/>
          </a:prstGeom>
          <a:solidFill>
            <a:srgbClr val="1D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69368" y="3672607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26" name="Picture 2" descr="T:\02-Teamdaten\Ukomm\Grafik\Logos\FAIRway\en_cef__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4766"/>
            <a:ext cx="3024336" cy="42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platzhalter 1"/>
          <p:cNvSpPr>
            <a:spLocks noGrp="1"/>
          </p:cNvSpPr>
          <p:nvPr>
            <p:ph type="body" sz="quarter" idx="10" hasCustomPrompt="1"/>
          </p:nvPr>
        </p:nvSpPr>
        <p:spPr>
          <a:xfrm>
            <a:off x="611560" y="6021288"/>
            <a:ext cx="2736304" cy="359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 smtClean="0"/>
              <a:t>Date, Firstname </a:t>
            </a:r>
            <a:r>
              <a:rPr lang="de-DE" dirty="0" err="1" smtClean="0"/>
              <a:t>Lastname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67805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1" y="836712"/>
            <a:ext cx="7632328" cy="648072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ambria" panose="02040503050406030204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4" y="1628800"/>
            <a:ext cx="7343774" cy="44973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Cambria" panose="02040503050406030204" pitchFamily="18" charset="0"/>
              </a:defRPr>
            </a:lvl1pPr>
            <a:lvl2pPr>
              <a:defRPr sz="2000">
                <a:latin typeface="Cambria" panose="02040503050406030204" pitchFamily="18" charset="0"/>
              </a:defRPr>
            </a:lvl2pPr>
            <a:lvl3pPr>
              <a:defRPr sz="2000">
                <a:latin typeface="Cambria" panose="02040503050406030204" pitchFamily="18" charset="0"/>
              </a:defRPr>
            </a:lvl3pPr>
            <a:lvl4pPr>
              <a:defRPr sz="2000">
                <a:latin typeface="Cambria" panose="02040503050406030204" pitchFamily="18" charset="0"/>
              </a:defRPr>
            </a:lvl4pPr>
            <a:lvl5pPr>
              <a:defRPr sz="2000">
                <a:latin typeface="Cambria" panose="02040503050406030204" pitchFamily="18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237312"/>
            <a:ext cx="9144000" cy="651747"/>
          </a:xfrm>
          <a:prstGeom prst="rect">
            <a:avLst/>
          </a:prstGeom>
          <a:solidFill>
            <a:srgbClr val="1D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Gleichschenkliges Dreieck 7"/>
          <p:cNvSpPr/>
          <p:nvPr userDrawn="1"/>
        </p:nvSpPr>
        <p:spPr>
          <a:xfrm rot="10800000">
            <a:off x="437061" y="6191270"/>
            <a:ext cx="504056" cy="2685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827584" y="6438457"/>
            <a:ext cx="4134939" cy="2159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1400">
                <a:solidFill>
                  <a:schemeClr val="tx2">
                    <a:lumMod val="75000"/>
                  </a:schemeClr>
                </a:solidFill>
                <a:latin typeface="Myriad Pro" pitchFamily="34" charset="0"/>
              </a:defRPr>
            </a:lvl2pPr>
            <a:lvl3pPr marL="914400" indent="0">
              <a:buNone/>
              <a:defRPr sz="1400">
                <a:solidFill>
                  <a:schemeClr val="tx2">
                    <a:lumMod val="75000"/>
                  </a:schemeClr>
                </a:solidFill>
                <a:latin typeface="Myriad Pro" pitchFamily="34" charset="0"/>
              </a:defRPr>
            </a:lvl3pPr>
            <a:lvl4pPr marL="1371600" indent="0">
              <a:buNone/>
              <a:defRPr sz="1400">
                <a:solidFill>
                  <a:schemeClr val="tx2">
                    <a:lumMod val="75000"/>
                  </a:schemeClr>
                </a:solidFill>
                <a:latin typeface="Myriad Pro" pitchFamily="34" charset="0"/>
              </a:defRPr>
            </a:lvl4pPr>
            <a:lvl5pPr marL="1828800" indent="0">
              <a:buNone/>
              <a:defRPr sz="1400">
                <a:solidFill>
                  <a:schemeClr val="tx2">
                    <a:lumMod val="75000"/>
                  </a:schemeClr>
                </a:solidFill>
                <a:latin typeface="Myriad Pro" pitchFamily="34" charset="0"/>
              </a:defRPr>
            </a:lvl5pPr>
          </a:lstStyle>
          <a:p>
            <a:pPr lvl="0"/>
            <a:r>
              <a:rPr lang="de-DE" dirty="0" smtClean="0"/>
              <a:t>Chapter/</a:t>
            </a:r>
            <a:r>
              <a:rPr lang="de-DE" dirty="0" err="1" smtClean="0"/>
              <a:t>Subtitle</a:t>
            </a:r>
            <a:endParaRPr lang="de-DE" dirty="0" smtClean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830888" y="6458412"/>
            <a:ext cx="2133600" cy="209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DE" sz="1400" kern="1200" smtClean="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</a:lstStyle>
          <a:p>
            <a:fld id="{F78212C7-513D-43FA-894B-4CD50B6E088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885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908720"/>
            <a:ext cx="9144000" cy="5980339"/>
          </a:xfrm>
          <a:prstGeom prst="rect">
            <a:avLst/>
          </a:prstGeom>
          <a:solidFill>
            <a:srgbClr val="1D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leichschenkliges Dreieck 8"/>
          <p:cNvSpPr/>
          <p:nvPr userDrawn="1"/>
        </p:nvSpPr>
        <p:spPr>
          <a:xfrm>
            <a:off x="8100392" y="692696"/>
            <a:ext cx="504056" cy="268545"/>
          </a:xfrm>
          <a:prstGeom prst="triangle">
            <a:avLst/>
          </a:prstGeom>
          <a:solidFill>
            <a:srgbClr val="1D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T:\02-Teamdaten\Ukomm\Grafik\Logos\FAIRway\en_cef__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4766"/>
            <a:ext cx="3024336" cy="42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platzhalter 1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4149080"/>
            <a:ext cx="2808982" cy="359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 smtClean="0"/>
              <a:t>Name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475656" y="4653136"/>
            <a:ext cx="2808982" cy="108012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endParaRPr lang="de-DE" dirty="0" smtClean="0"/>
          </a:p>
        </p:txBody>
      </p:sp>
      <p:sp>
        <p:nvSpPr>
          <p:cNvPr id="12" name="Bildplatzhalter 3"/>
          <p:cNvSpPr>
            <a:spLocks noGrp="1"/>
          </p:cNvSpPr>
          <p:nvPr>
            <p:ph type="pic" sz="quarter" idx="12"/>
          </p:nvPr>
        </p:nvSpPr>
        <p:spPr>
          <a:xfrm>
            <a:off x="1476425" y="2709018"/>
            <a:ext cx="2808982" cy="122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642569" y="4148982"/>
            <a:ext cx="2808982" cy="359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 smtClean="0"/>
              <a:t>Name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642569" y="4653038"/>
            <a:ext cx="2808982" cy="108012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endParaRPr lang="de-DE" dirty="0" smtClean="0"/>
          </a:p>
        </p:txBody>
      </p:sp>
      <p:sp>
        <p:nvSpPr>
          <p:cNvPr id="15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643338" y="2708920"/>
            <a:ext cx="2808982" cy="1224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Textfeld 2"/>
          <p:cNvSpPr txBox="1"/>
          <p:nvPr userDrawn="1"/>
        </p:nvSpPr>
        <p:spPr>
          <a:xfrm>
            <a:off x="611560" y="1363415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Thank you for your attention.</a:t>
            </a:r>
            <a:endParaRPr lang="en-US" sz="4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89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30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65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21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48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3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45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50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41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51BCA-7A11-4FA0-A9B6-E7F5C1242AA9}" type="datetimeFigureOut">
              <a:rPr lang="de-DE" smtClean="0"/>
              <a:t>29.09.2017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5501D-446A-4BD7-AC0E-87D42306A7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66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Waterway </a:t>
            </a:r>
            <a:r>
              <a:rPr lang="en-US" dirty="0" smtClean="0"/>
              <a:t>Monitoring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WAMOS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Katja </a:t>
            </a:r>
            <a:r>
              <a:rPr lang="en-US" dirty="0" smtClean="0"/>
              <a:t>Rosner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06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Waterway Management System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Picture 5" descr="T:\03-Projekte\FAIRWAY_CEF_Proposal\2_Durchführung\1_Activities\Ac_3_Procurement\Act_3-3_Procurement_WAMS\2016-01-18_WAMS_concep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12" y="1021306"/>
            <a:ext cx="8712968" cy="46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08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Minimum set of data</a:t>
            </a:r>
            <a:endParaRPr lang="en-GB" sz="32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Waterway Management System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2055" name="Picture 7" descr="T:\03-Projekte\FAIRWAY_CEF_Proposal\2_Durchführung\1_Activities\Ac_3_Procurement\Act_3-3_Procurement_WAMS\Graphics\2016-01-18_WAMS_concept_characteristic_waterlevel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278" y="1637060"/>
            <a:ext cx="254102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:\03-Projekte\FAIRWAY_CEF_Proposal\2_Durchführung\1_Activities\Ac_3_Procurement\Act_3-3_Procurement_WAMS\Graphics\2016-01-18_WAMS_concept_foreca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254102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T:\03-Projekte\FAIRWAY_CEF_Proposal\2_Durchführung\1_Activities\Ac_3_Procurement\Act_3-3_Procurement_WAMS\Graphics\2016-01-18_WAMS_concept_fairway-dimensio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718" y="3645024"/>
            <a:ext cx="256347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T:\03-Projekte\FAIRWAY_CEF_Proposal\2_Durchführung\1_Activities\Ac_3_Procurement\Act_3-3_Procurement_WAMS\Graphics\2016-01-18_WAMS_concept_availabilit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278" y="3645024"/>
            <a:ext cx="254102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T:\03-Projekte\FAIRWAY_CEF_Proposal\2_Durchführung\1_Activities\Ac_3_Procurement\Act_3-3_Procurement_WAMS\Graphics\2016-01-18_WAMS_concept_riverbed-survey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37060"/>
            <a:ext cx="254102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T:\03-Projekte\FAIRWAY_CEF_Proposal\2_Durchführung\1_Activities\Ac_3_Procurement\Act_3-3_Procurement_WAMS\Graphics\2016-01-18_WAMS_concept_waterlevel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72" y="1637060"/>
            <a:ext cx="254102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44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Make use of improved basic data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surveying vessels incl. equipment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additional and upgraded gauges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Improved and harmonized water level forecast</a:t>
            </a:r>
          </a:p>
          <a:p>
            <a:pPr marL="5715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Simplify</a:t>
            </a:r>
            <a:r>
              <a:rPr lang="en-GB" dirty="0" smtClean="0"/>
              <a:t> reporting and publishing efforts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Make </a:t>
            </a:r>
            <a:r>
              <a:rPr lang="en-GB" b="1" dirty="0" smtClean="0"/>
              <a:t>consistent data </a:t>
            </a:r>
            <a:r>
              <a:rPr lang="en-GB" dirty="0" smtClean="0"/>
              <a:t>available through multiple channels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Cambria" panose="02040503050406030204" pitchFamily="18" charset="0"/>
              <a:buChar char="⇨"/>
            </a:pPr>
            <a:r>
              <a:rPr lang="en-GB" b="1" dirty="0" smtClean="0"/>
              <a:t>Establish a </a:t>
            </a:r>
            <a:r>
              <a:rPr lang="en-GB" b="1" dirty="0" smtClean="0">
                <a:solidFill>
                  <a:schemeClr val="tx2"/>
                </a:solidFill>
              </a:rPr>
              <a:t>back-end database </a:t>
            </a:r>
            <a:r>
              <a:rPr lang="en-GB" b="1" dirty="0" smtClean="0"/>
              <a:t>to store a </a:t>
            </a:r>
            <a:r>
              <a:rPr lang="en-GB" b="1" dirty="0" smtClean="0">
                <a:solidFill>
                  <a:schemeClr val="tx2"/>
                </a:solidFill>
              </a:rPr>
              <a:t>minimum set of data</a:t>
            </a:r>
            <a:r>
              <a:rPr lang="en-GB" b="1" dirty="0" smtClean="0"/>
              <a:t> for large parts of the Danube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Waterway Management Syste</a:t>
            </a:r>
            <a:r>
              <a:rPr lang="en-GB" dirty="0"/>
              <a:t>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12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560840" cy="648072"/>
          </a:xfrm>
        </p:spPr>
        <p:txBody>
          <a:bodyPr/>
          <a:lstStyle/>
          <a:p>
            <a:r>
              <a:rPr lang="en-GB" sz="3200" dirty="0" smtClean="0"/>
              <a:t>national and transnational WAMS</a:t>
            </a:r>
            <a:endParaRPr lang="en-GB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4" y="1700808"/>
            <a:ext cx="3455862" cy="4425355"/>
          </a:xfrm>
        </p:spPr>
        <p:txBody>
          <a:bodyPr/>
          <a:lstStyle/>
          <a:p>
            <a:pPr marL="0" lvl="0" indent="0">
              <a:spcAft>
                <a:spcPts val="1200"/>
              </a:spcAft>
              <a:buNone/>
            </a:pPr>
            <a:r>
              <a:rPr lang="en-GB" b="1" dirty="0" smtClean="0"/>
              <a:t>Transnational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GB" dirty="0" smtClean="0"/>
              <a:t>Transparency on fairway conditions and hydrological circumstances.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GB" dirty="0" smtClean="0"/>
              <a:t>Improve the infrastructure performance through coordination.</a:t>
            </a:r>
          </a:p>
          <a:p>
            <a:pPr marL="0" lvl="0" indent="0">
              <a:buNone/>
            </a:pPr>
            <a:r>
              <a:rPr lang="en-GB" dirty="0" smtClean="0"/>
              <a:t>Contains a minimum set of data.</a:t>
            </a:r>
            <a:endParaRPr lang="en-GB" dirty="0"/>
          </a:p>
          <a:p>
            <a:pPr lvl="0">
              <a:buFont typeface="Wingdings" panose="05000000000000000000" pitchFamily="2" charset="2"/>
              <a:buChar char="Ø"/>
            </a:pPr>
            <a:endParaRPr lang="en-GB" dirty="0"/>
          </a:p>
          <a:p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Technical and operational </a:t>
            </a:r>
            <a:r>
              <a:rPr lang="en-GB" dirty="0" smtClean="0"/>
              <a:t>concept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644008" y="1700808"/>
            <a:ext cx="36724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spcAft>
                <a:spcPts val="1200"/>
              </a:spcAft>
            </a:pPr>
            <a:r>
              <a:rPr lang="en-GB" sz="20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National</a:t>
            </a:r>
            <a:endParaRPr lang="en-GB" sz="2000" b="1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lvl="0">
              <a:spcBef>
                <a:spcPct val="20000"/>
              </a:spcBef>
              <a:spcAft>
                <a:spcPts val="120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Support national waterway administrations in their duties.</a:t>
            </a:r>
            <a:br>
              <a:rPr lang="en-GB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</a:br>
            <a:endParaRPr lang="en-GB" sz="2000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lvl="0">
              <a:spcBef>
                <a:spcPct val="20000"/>
              </a:spcBef>
              <a:spcAft>
                <a:spcPts val="120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Improved planning and prioritization of measures.</a:t>
            </a:r>
            <a:br>
              <a:rPr lang="en-GB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</a:br>
            <a:endParaRPr lang="en-GB" sz="2000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lvl="0">
              <a:spcBef>
                <a:spcPct val="20000"/>
              </a:spcBef>
              <a:spcAft>
                <a:spcPts val="120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Delivers a minimum set of data to the transnational database.</a:t>
            </a:r>
            <a:endParaRPr lang="en-GB" sz="20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endParaRPr lang="en-GB" sz="2000" b="1" dirty="0" smtClean="0">
              <a:latin typeface="Cambria" panose="02040503050406030204" pitchFamily="18" charset="0"/>
            </a:endParaRPr>
          </a:p>
          <a:p>
            <a:endParaRPr lang="en-GB" sz="2000" b="1" dirty="0" smtClean="0">
              <a:latin typeface="Cambria" panose="02040503050406030204" pitchFamily="18" charset="0"/>
            </a:endParaRPr>
          </a:p>
          <a:p>
            <a:endParaRPr lang="en-GB" sz="2000" dirty="0">
              <a:latin typeface="Cambria" panose="02040503050406030204" pitchFamily="18" charset="0"/>
            </a:endParaRPr>
          </a:p>
          <a:p>
            <a:endParaRPr lang="en-GB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8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WAMOS - Technical Documents: DRC 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Common understanding of:</a:t>
            </a:r>
          </a:p>
          <a:p>
            <a:r>
              <a:rPr lang="en-GB" dirty="0" smtClean="0"/>
              <a:t>Data availability</a:t>
            </a:r>
          </a:p>
          <a:p>
            <a:r>
              <a:rPr lang="en-GB" dirty="0" smtClean="0"/>
              <a:t>Basic considerations for </a:t>
            </a:r>
          </a:p>
          <a:p>
            <a:pPr>
              <a:buNone/>
            </a:pPr>
            <a:r>
              <a:rPr lang="en-GB" dirty="0" smtClean="0"/>
              <a:t>	data harmonisation</a:t>
            </a:r>
          </a:p>
          <a:p>
            <a:r>
              <a:rPr lang="en-GB" dirty="0" smtClean="0"/>
              <a:t>Minimum set of data</a:t>
            </a:r>
          </a:p>
          <a:p>
            <a:r>
              <a:rPr lang="en-GB" dirty="0" smtClean="0"/>
              <a:t>Quality and consistency </a:t>
            </a:r>
          </a:p>
          <a:p>
            <a:pPr>
              <a:buNone/>
            </a:pPr>
            <a:r>
              <a:rPr lang="en-GB" dirty="0" smtClean="0"/>
              <a:t>	constraints</a:t>
            </a:r>
          </a:p>
          <a:p>
            <a:r>
              <a:rPr lang="en-GB" dirty="0" smtClean="0"/>
              <a:t>Basis for system requirement </a:t>
            </a:r>
          </a:p>
          <a:p>
            <a:pPr>
              <a:buNone/>
            </a:pPr>
            <a:r>
              <a:rPr lang="en-GB" dirty="0" smtClean="0"/>
              <a:t>	specification &amp; interfaces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932" r="15453"/>
          <a:stretch>
            <a:fillRect/>
          </a:stretch>
        </p:blipFill>
        <p:spPr bwMode="auto">
          <a:xfrm>
            <a:off x="5076056" y="1700213"/>
            <a:ext cx="2952328" cy="4356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136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WAMOS - Technical Documents: SRS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Definition of:</a:t>
            </a:r>
          </a:p>
          <a:p>
            <a:r>
              <a:rPr lang="en-GB" dirty="0" smtClean="0"/>
              <a:t>Business Process</a:t>
            </a:r>
          </a:p>
          <a:p>
            <a:r>
              <a:rPr lang="en-GB" dirty="0" smtClean="0"/>
              <a:t>Actors &amp; Use Cases</a:t>
            </a:r>
          </a:p>
          <a:p>
            <a:pPr lvl="1"/>
            <a:r>
              <a:rPr lang="en-GB" dirty="0" smtClean="0"/>
              <a:t>Administrative Primary Use Cases</a:t>
            </a:r>
          </a:p>
          <a:p>
            <a:pPr lvl="1"/>
            <a:r>
              <a:rPr lang="en-GB" dirty="0" smtClean="0"/>
              <a:t>General Primary Use Cases</a:t>
            </a:r>
          </a:p>
          <a:p>
            <a:pPr lvl="1"/>
            <a:r>
              <a:rPr lang="en-GB" dirty="0" smtClean="0"/>
              <a:t>Special Primary Use Cases</a:t>
            </a:r>
          </a:p>
          <a:p>
            <a:pPr lvl="1"/>
            <a:r>
              <a:rPr lang="en-GB" dirty="0" smtClean="0"/>
              <a:t>Secondary Use Cases </a:t>
            </a:r>
          </a:p>
          <a:p>
            <a:r>
              <a:rPr lang="en-GB" dirty="0" smtClean="0"/>
              <a:t>Non Functional Requirements</a:t>
            </a:r>
          </a:p>
          <a:p>
            <a:r>
              <a:rPr lang="en-GB" dirty="0" smtClean="0"/>
              <a:t>External Interfaces</a:t>
            </a:r>
          </a:p>
          <a:p>
            <a:r>
              <a:rPr lang="de-DE" dirty="0" smtClean="0"/>
              <a:t>Logical </a:t>
            </a:r>
            <a:r>
              <a:rPr lang="en-GB" dirty="0" smtClean="0"/>
              <a:t>Database Model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8212C7-513D-43FA-894B-4CD50B6E0883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2273" r="4545"/>
          <a:stretch>
            <a:fillRect/>
          </a:stretch>
        </p:blipFill>
        <p:spPr bwMode="auto">
          <a:xfrm>
            <a:off x="5580485" y="1700213"/>
            <a:ext cx="2952328" cy="4391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619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6583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Bildschirmpräsentation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Waterway Monitoring System</vt:lpstr>
      <vt:lpstr>PowerPoint-Präsentation</vt:lpstr>
      <vt:lpstr>Minimum set of data</vt:lpstr>
      <vt:lpstr>Objectives</vt:lpstr>
      <vt:lpstr>national and transnational WAMS</vt:lpstr>
      <vt:lpstr>WAMOS - Technical Documents: DRC </vt:lpstr>
      <vt:lpstr>WAMOS - Technical Documents: SRS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Waterway Monitoring System</dc:title>
  <dc:creator>Katja Rosner</dc:creator>
  <cp:lastModifiedBy>Katja Rosner</cp:lastModifiedBy>
  <cp:revision>1</cp:revision>
  <dcterms:created xsi:type="dcterms:W3CDTF">2017-09-29T12:56:55Z</dcterms:created>
  <dcterms:modified xsi:type="dcterms:W3CDTF">2017-09-29T13:04:14Z</dcterms:modified>
</cp:coreProperties>
</file>